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9144000"/>
  <p:notesSz cx="7010400" cy="92360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1025" y="4387125"/>
            <a:ext cx="5608300" cy="41562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 name="Google Shape;37;p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rPr b="0" i="0" lang="en-US" sz="1200">
                <a:solidFill>
                  <a:schemeClr val="dk1"/>
                </a:solidFill>
                <a:latin typeface="Times New Roman"/>
                <a:ea typeface="Times New Roman"/>
                <a:cs typeface="Times New Roman"/>
                <a:sym typeface="Times New Roman"/>
              </a:rPr>
              <a:t>The learning experiences in this unit prepare students for the mastery of</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Lesson Objective:</a:t>
            </a:r>
            <a:br>
              <a:rPr b="1" i="0" lang="en-US" sz="1200">
                <a:solidFill>
                  <a:schemeClr val="dk1"/>
                </a:solidFill>
                <a:latin typeface="Times New Roman"/>
                <a:ea typeface="Times New Roman"/>
                <a:cs typeface="Times New Roman"/>
                <a:sym typeface="Times New Roman"/>
              </a:rPr>
            </a:br>
            <a:r>
              <a:rPr b="0" i="0" lang="en-US" sz="1200">
                <a:solidFill>
                  <a:schemeClr val="dk1"/>
                </a:solidFill>
                <a:latin typeface="Times New Roman"/>
                <a:ea typeface="Times New Roman"/>
                <a:cs typeface="Times New Roman"/>
                <a:sym typeface="Times New Roman"/>
              </a:rPr>
              <a:t>Use models to illustrate and explain how energy is transferred in the process of photosynthesis. </a:t>
            </a:r>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38" name="Google Shape;38;p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9" name="Google Shape;39;p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 name="Google Shape;136;p1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37" name="Google Shape;137;p1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38" name="Google Shape;138;p1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 name="Google Shape;146;p1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47" name="Google Shape;147;p1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48" name="Google Shape;148;p1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 name="Google Shape;157;p1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58" name="Google Shape;158;p1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59" name="Google Shape;159;p1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 name="Google Shape;169;p1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70" name="Google Shape;170;p1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71" name="Google Shape;171;p1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 name="Google Shape;179;p1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80" name="Google Shape;180;p1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81" name="Google Shape;181;p1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 name="Google Shape;189;p1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90" name="Google Shape;190;p1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91" name="Google Shape;191;p1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 name="Google Shape;200;p1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01" name="Google Shape;201;p1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02" name="Google Shape;202;p1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0:notes"/>
          <p:cNvSpPr txBox="1"/>
          <p:nvPr>
            <p:ph idx="1" type="body"/>
          </p:nvPr>
        </p:nvSpPr>
        <p:spPr>
          <a:xfrm>
            <a:off x="701025" y="4387125"/>
            <a:ext cx="5608300" cy="4156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notes"/>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 name="Google Shape;44;p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45" name="Google Shape;45;p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46" name="Google Shape;46;p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 name="Google Shape;57;p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58" name="Google Shape;58;p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59" name="Google Shape;59;p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 name="Google Shape;67;p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68" name="Google Shape;68;p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69" name="Google Shape;69;p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 name="Google Shape;79;p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80" name="Google Shape;80;p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81" name="Google Shape;81;p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 name="Google Shape;90;p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91" name="Google Shape;91;p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92" name="Google Shape;92;p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 name="Google Shape;102;p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03" name="Google Shape;103;p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04" name="Google Shape;104;p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1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15" name="Google Shape;115;p1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6" name="Google Shape;116;p1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2: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 name="Google Shape;125;p1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26" name="Google Shape;126;p1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27" name="Google Shape;127;p1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00"/>
              <a:buFont typeface="Cambria"/>
              <a:buNone/>
              <a:defRPr>
                <a:solidFill>
                  <a:srgbClr val="F2A900"/>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411480" lvl="0" marL="457200" algn="l">
              <a:spcBef>
                <a:spcPts val="0"/>
              </a:spcBef>
              <a:spcAft>
                <a:spcPts val="0"/>
              </a:spcAft>
              <a:buClr>
                <a:schemeClr val="dk1"/>
              </a:buClr>
              <a:buSzPts val="2880"/>
              <a:buChar char="•"/>
              <a:defRPr sz="2400">
                <a:latin typeface="Cambria"/>
                <a:ea typeface="Cambria"/>
                <a:cs typeface="Cambria"/>
                <a:sym typeface="Cambria"/>
              </a:defRPr>
            </a:lvl1pPr>
            <a:lvl2pPr indent="-381000" lvl="1" marL="914400" algn="l">
              <a:spcBef>
                <a:spcPts val="0"/>
              </a:spcBef>
              <a:spcAft>
                <a:spcPts val="0"/>
              </a:spcAft>
              <a:buClr>
                <a:schemeClr val="dk1"/>
              </a:buClr>
              <a:buSzPts val="2400"/>
              <a:buChar char="–"/>
              <a:defRPr sz="2400">
                <a:latin typeface="Cambria"/>
                <a:ea typeface="Cambria"/>
                <a:cs typeface="Cambria"/>
                <a:sym typeface="Cambria"/>
              </a:defRPr>
            </a:lvl2pPr>
            <a:lvl3pPr indent="-381000" lvl="2" marL="1371600" algn="l">
              <a:spcBef>
                <a:spcPts val="0"/>
              </a:spcBef>
              <a:spcAft>
                <a:spcPts val="0"/>
              </a:spcAft>
              <a:buClr>
                <a:schemeClr val="dk1"/>
              </a:buClr>
              <a:buSzPts val="2400"/>
              <a:buChar char="•"/>
              <a:defRPr sz="2400">
                <a:latin typeface="Cambria"/>
                <a:ea typeface="Cambria"/>
                <a:cs typeface="Cambria"/>
                <a:sym typeface="Cambria"/>
              </a:defRPr>
            </a:lvl3pPr>
            <a:lvl4pPr indent="-381000" lvl="3" marL="1828800" algn="l">
              <a:spcBef>
                <a:spcPts val="0"/>
              </a:spcBef>
              <a:spcAft>
                <a:spcPts val="0"/>
              </a:spcAft>
              <a:buClr>
                <a:schemeClr val="dk1"/>
              </a:buClr>
              <a:buSzPts val="2400"/>
              <a:buChar char="-"/>
              <a:defRPr sz="2400">
                <a:latin typeface="Cambria"/>
                <a:ea typeface="Cambria"/>
                <a:cs typeface="Cambria"/>
                <a:sym typeface="Cambria"/>
              </a:defRPr>
            </a:lvl4pPr>
            <a:lvl5pPr indent="-381000" lvl="4" marL="2286000" algn="l">
              <a:spcBef>
                <a:spcPts val="0"/>
              </a:spcBef>
              <a:spcAft>
                <a:spcPts val="0"/>
              </a:spcAft>
              <a:buClr>
                <a:schemeClr val="dk1"/>
              </a:buClr>
              <a:buSzPts val="2400"/>
              <a:buChar char="»"/>
              <a:defRPr sz="2400">
                <a:latin typeface="Cambria"/>
                <a:ea typeface="Cambria"/>
                <a:cs typeface="Cambria"/>
                <a:sym typeface="Cambri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 name="Google Shape;15;p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6" name="Shape 16"/>
        <p:cNvGrpSpPr/>
        <p:nvPr/>
      </p:nvGrpSpPr>
      <p:grpSpPr>
        <a:xfrm>
          <a:off x="0" y="0"/>
          <a:ext cx="0" cy="0"/>
          <a:chOff x="0" y="0"/>
          <a:chExt cx="0" cy="0"/>
        </a:xfrm>
      </p:grpSpPr>
      <p:grpSp>
        <p:nvGrpSpPr>
          <p:cNvPr id="17" name="Google Shape;17;p3"/>
          <p:cNvGrpSpPr/>
          <p:nvPr/>
        </p:nvGrpSpPr>
        <p:grpSpPr>
          <a:xfrm>
            <a:off x="457200" y="442000"/>
            <a:ext cx="8235757" cy="5504790"/>
            <a:chOff x="457200" y="442000"/>
            <a:chExt cx="8235757" cy="5504790"/>
          </a:xfrm>
        </p:grpSpPr>
        <p:sp>
          <p:nvSpPr>
            <p:cNvPr id="18" name="Google Shape;18;p3"/>
            <p:cNvSpPr/>
            <p:nvPr/>
          </p:nvSpPr>
          <p:spPr>
            <a:xfrm>
              <a:off x="457200" y="1603390"/>
              <a:ext cx="7251192" cy="4343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19" name="Google Shape;19;p3"/>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20" name="Google Shape;20;p3"/>
          <p:cNvSpPr txBox="1"/>
          <p:nvPr>
            <p:ph type="ctrTitle"/>
          </p:nvPr>
        </p:nvSpPr>
        <p:spPr>
          <a:xfrm>
            <a:off x="706001" y="1662793"/>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mbria"/>
              <a:buNone/>
              <a:defRPr b="1" sz="4000">
                <a:solidFill>
                  <a:srgbClr val="FFFFFF"/>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1" name="Shape 21"/>
        <p:cNvGrpSpPr/>
        <p:nvPr/>
      </p:nvGrpSpPr>
      <p:grpSpPr>
        <a:xfrm>
          <a:off x="0" y="0"/>
          <a:ext cx="0" cy="0"/>
          <a:chOff x="0" y="0"/>
          <a:chExt cx="0" cy="0"/>
        </a:xfrm>
      </p:grpSpPr>
      <p:sp>
        <p:nvSpPr>
          <p:cNvPr id="22" name="Google Shape;22;p4"/>
          <p:cNvSpPr txBox="1"/>
          <p:nvPr>
            <p:ph idx="1" type="body"/>
          </p:nvPr>
        </p:nvSpPr>
        <p:spPr>
          <a:xfrm>
            <a:off x="457200" y="1146175"/>
            <a:ext cx="3994150" cy="4525963"/>
          </a:xfrm>
          <a:prstGeom prst="rect">
            <a:avLst/>
          </a:prstGeom>
          <a:noFill/>
          <a:ln>
            <a:noFill/>
          </a:ln>
        </p:spPr>
        <p:txBody>
          <a:bodyPr anchorCtr="0" anchor="t" bIns="45700" lIns="0" spcFirstLastPara="1" rIns="0" wrap="square" tIns="45700">
            <a:noAutofit/>
          </a:bodyPr>
          <a:lstStyle>
            <a:lvl1pPr indent="-411480" lvl="0" marL="457200" algn="l">
              <a:spcBef>
                <a:spcPts val="0"/>
              </a:spcBef>
              <a:spcAft>
                <a:spcPts val="0"/>
              </a:spcAft>
              <a:buClr>
                <a:schemeClr val="dk1"/>
              </a:buClr>
              <a:buSzPts val="2880"/>
              <a:buChar char="•"/>
              <a:defRPr sz="2400">
                <a:latin typeface="Cambria"/>
                <a:ea typeface="Cambria"/>
                <a:cs typeface="Cambria"/>
                <a:sym typeface="Cambria"/>
              </a:defRPr>
            </a:lvl1pPr>
            <a:lvl2pPr indent="-381000" lvl="1" marL="914400" algn="l">
              <a:spcBef>
                <a:spcPts val="0"/>
              </a:spcBef>
              <a:spcAft>
                <a:spcPts val="0"/>
              </a:spcAft>
              <a:buClr>
                <a:schemeClr val="dk1"/>
              </a:buClr>
              <a:buSzPts val="2400"/>
              <a:buChar char="–"/>
              <a:defRPr sz="2400">
                <a:latin typeface="Cambria"/>
                <a:ea typeface="Cambria"/>
                <a:cs typeface="Cambria"/>
                <a:sym typeface="Cambria"/>
              </a:defRPr>
            </a:lvl2pPr>
            <a:lvl3pPr indent="-381000" lvl="2" marL="1371600" algn="l">
              <a:spcBef>
                <a:spcPts val="0"/>
              </a:spcBef>
              <a:spcAft>
                <a:spcPts val="0"/>
              </a:spcAft>
              <a:buClr>
                <a:schemeClr val="dk1"/>
              </a:buClr>
              <a:buSzPts val="2400"/>
              <a:buChar char="•"/>
              <a:defRPr sz="2400">
                <a:latin typeface="Cambria"/>
                <a:ea typeface="Cambria"/>
                <a:cs typeface="Cambria"/>
                <a:sym typeface="Cambria"/>
              </a:defRPr>
            </a:lvl3pPr>
            <a:lvl4pPr indent="-381000" lvl="3" marL="1828800" algn="l">
              <a:spcBef>
                <a:spcPts val="0"/>
              </a:spcBef>
              <a:spcAft>
                <a:spcPts val="0"/>
              </a:spcAft>
              <a:buClr>
                <a:schemeClr val="dk1"/>
              </a:buClr>
              <a:buSzPts val="2400"/>
              <a:buChar char="-"/>
              <a:defRPr sz="2400">
                <a:latin typeface="Cambria"/>
                <a:ea typeface="Cambria"/>
                <a:cs typeface="Cambria"/>
                <a:sym typeface="Cambria"/>
              </a:defRPr>
            </a:lvl4pPr>
            <a:lvl5pPr indent="-381000" lvl="4" marL="2286000" algn="l">
              <a:spcBef>
                <a:spcPts val="0"/>
              </a:spcBef>
              <a:spcAft>
                <a:spcPts val="0"/>
              </a:spcAft>
              <a:buClr>
                <a:schemeClr val="dk1"/>
              </a:buClr>
              <a:buSzPts val="2400"/>
              <a:buChar char="»"/>
              <a:defRPr sz="2400">
                <a:latin typeface="Cambria"/>
                <a:ea typeface="Cambria"/>
                <a:cs typeface="Cambria"/>
                <a:sym typeface="Cambria"/>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3" name="Google Shape;23;p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
        <p:nvSpPr>
          <p:cNvPr id="24" name="Google Shape;24;p4"/>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mbria"/>
              <a:buNone/>
              <a:defRPr b="1" sz="2800">
                <a:solidFill>
                  <a:schemeClr val="dk2"/>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5" name="Shape 25"/>
        <p:cNvGrpSpPr/>
        <p:nvPr/>
      </p:nvGrpSpPr>
      <p:grpSpPr>
        <a:xfrm>
          <a:off x="0" y="0"/>
          <a:ext cx="0" cy="0"/>
          <a:chOff x="0" y="0"/>
          <a:chExt cx="0" cy="0"/>
        </a:xfrm>
      </p:grpSpPr>
      <p:sp>
        <p:nvSpPr>
          <p:cNvPr id="26" name="Google Shape;26;p5"/>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mbria"/>
              <a:buNone/>
              <a:defRPr b="1" sz="2800">
                <a:solidFill>
                  <a:schemeClr val="dk2"/>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
          <p:cNvSpPr txBox="1"/>
          <p:nvPr>
            <p:ph idx="1" type="body"/>
          </p:nvPr>
        </p:nvSpPr>
        <p:spPr>
          <a:xfrm>
            <a:off x="457200" y="1146175"/>
            <a:ext cx="399415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atin typeface="Cambria"/>
                <a:ea typeface="Cambria"/>
                <a:cs typeface="Cambria"/>
                <a:sym typeface="Cambria"/>
              </a:defRPr>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8" name="Google Shape;28;p5"/>
          <p:cNvSpPr txBox="1"/>
          <p:nvPr>
            <p:ph idx="2" type="body"/>
          </p:nvPr>
        </p:nvSpPr>
        <p:spPr>
          <a:xfrm>
            <a:off x="457200" y="1785937"/>
            <a:ext cx="399415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atin typeface="Cambria"/>
                <a:ea typeface="Cambria"/>
                <a:cs typeface="Cambria"/>
                <a:sym typeface="Cambria"/>
              </a:defRPr>
            </a:lvl1pPr>
            <a:lvl2pPr indent="-342900" lvl="1" marL="914400" algn="l">
              <a:spcBef>
                <a:spcPts val="0"/>
              </a:spcBef>
              <a:spcAft>
                <a:spcPts val="0"/>
              </a:spcAft>
              <a:buClr>
                <a:schemeClr val="dk1"/>
              </a:buClr>
              <a:buSzPts val="1800"/>
              <a:buChar char="–"/>
              <a:defRPr sz="1800">
                <a:latin typeface="Cambria"/>
                <a:ea typeface="Cambria"/>
                <a:cs typeface="Cambria"/>
                <a:sym typeface="Cambria"/>
              </a:defRPr>
            </a:lvl2pPr>
            <a:lvl3pPr indent="-342900" lvl="2" marL="1371600" algn="l">
              <a:spcBef>
                <a:spcPts val="0"/>
              </a:spcBef>
              <a:spcAft>
                <a:spcPts val="0"/>
              </a:spcAft>
              <a:buClr>
                <a:schemeClr val="dk1"/>
              </a:buClr>
              <a:buSzPts val="1800"/>
              <a:buChar char="•"/>
              <a:defRPr sz="1800">
                <a:latin typeface="Cambria"/>
                <a:ea typeface="Cambria"/>
                <a:cs typeface="Cambria"/>
                <a:sym typeface="Cambria"/>
              </a:defRPr>
            </a:lvl3pPr>
            <a:lvl4pPr indent="-342900" lvl="3" marL="1828800" algn="l">
              <a:spcBef>
                <a:spcPts val="0"/>
              </a:spcBef>
              <a:spcAft>
                <a:spcPts val="0"/>
              </a:spcAft>
              <a:buClr>
                <a:schemeClr val="dk1"/>
              </a:buClr>
              <a:buSzPts val="1800"/>
              <a:buChar char="-"/>
              <a:defRPr sz="1800">
                <a:latin typeface="Cambria"/>
                <a:ea typeface="Cambria"/>
                <a:cs typeface="Cambria"/>
                <a:sym typeface="Cambria"/>
              </a:defRPr>
            </a:lvl4pPr>
            <a:lvl5pPr indent="-342900" lvl="4" marL="2286000" algn="l">
              <a:spcBef>
                <a:spcPts val="0"/>
              </a:spcBef>
              <a:spcAft>
                <a:spcPts val="0"/>
              </a:spcAft>
              <a:buClr>
                <a:schemeClr val="dk1"/>
              </a:buClr>
              <a:buSzPts val="1800"/>
              <a:buChar char="»"/>
              <a:defRPr sz="1800">
                <a:latin typeface="Cambria"/>
                <a:ea typeface="Cambria"/>
                <a:cs typeface="Cambria"/>
                <a:sym typeface="Cambria"/>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9" name="Google Shape;29;p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mbria"/>
              <a:buNone/>
              <a:defRPr>
                <a:solidFill>
                  <a:schemeClr val="dk2"/>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marR="0" rtl="0" algn="l">
              <a:spcBef>
                <a:spcPts val="0"/>
              </a:spcBef>
              <a:spcAft>
                <a:spcPts val="0"/>
              </a:spcAft>
              <a:buClr>
                <a:schemeClr val="dk2"/>
              </a:buClr>
              <a:buSzPts val="2800"/>
              <a:buFont typeface="Cambria"/>
              <a:buNone/>
              <a:defRPr b="1" i="0" sz="2800" u="none" cap="none" strike="noStrike">
                <a:solidFill>
                  <a:schemeClr val="dk2"/>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411480" lvl="0" marL="457200" marR="0" rtl="0" algn="l">
              <a:spcBef>
                <a:spcPts val="0"/>
              </a:spcBef>
              <a:spcAft>
                <a:spcPts val="0"/>
              </a:spcAft>
              <a:buClr>
                <a:schemeClr val="dk1"/>
              </a:buClr>
              <a:buSzPts val="2880"/>
              <a:buFont typeface="Arial"/>
              <a:buChar char="•"/>
              <a:defRPr b="0" i="0" sz="2400" u="none" cap="none" strike="noStrike">
                <a:solidFill>
                  <a:schemeClr val="dk1"/>
                </a:solidFill>
                <a:latin typeface="Cambria"/>
                <a:ea typeface="Cambria"/>
                <a:cs typeface="Cambria"/>
                <a:sym typeface="Cambria"/>
              </a:defRPr>
            </a:lvl1pPr>
            <a:lvl2pPr indent="-381000" lvl="1" marL="914400" marR="0" rtl="0" algn="l">
              <a:spcBef>
                <a:spcPts val="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2pPr>
            <a:lvl3pPr indent="-381000" lvl="2" marL="1371600" marR="0" rtl="0" algn="l">
              <a:spcBef>
                <a:spcPts val="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3pPr>
            <a:lvl4pPr indent="-381000" lvl="3" marL="1828800" marR="0" rtl="0" algn="l">
              <a:spcBef>
                <a:spcPts val="0"/>
              </a:spcBef>
              <a:spcAft>
                <a:spcPts val="0"/>
              </a:spcAft>
              <a:buClr>
                <a:schemeClr val="dk1"/>
              </a:buClr>
              <a:buSzPts val="2400"/>
              <a:buFont typeface="Merriweather Sans"/>
              <a:buChar char="-"/>
              <a:defRPr b="0" i="0" sz="2400" u="none" cap="none" strike="noStrike">
                <a:solidFill>
                  <a:schemeClr val="dk1"/>
                </a:solidFill>
                <a:latin typeface="Cambria"/>
                <a:ea typeface="Cambria"/>
                <a:cs typeface="Cambria"/>
                <a:sym typeface="Cambria"/>
              </a:defRPr>
            </a:lvl4pPr>
            <a:lvl5pPr indent="-381000" lvl="4" marL="2286000" marR="0" rtl="0" algn="l">
              <a:spcBef>
                <a:spcPts val="0"/>
              </a:spcBef>
              <a:spcAft>
                <a:spcPts val="0"/>
              </a:spcAft>
              <a:buClr>
                <a:schemeClr val="dk1"/>
              </a:buClr>
              <a:buSzPts val="2400"/>
              <a:buFont typeface="Merriweather Sans"/>
              <a:buChar char="»"/>
              <a:defRPr b="0" i="0" sz="2400" u="none" cap="none" strike="noStrike">
                <a:solidFill>
                  <a:schemeClr val="dk1"/>
                </a:solidFill>
                <a:latin typeface="Cambria"/>
                <a:ea typeface="Cambria"/>
                <a:cs typeface="Cambria"/>
                <a:sym typeface="Cambri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9pPr>
          </a:lstStyle>
          <a:p/>
        </p:txBody>
      </p:sp>
      <p:sp>
        <p:nvSpPr>
          <p:cNvPr id="8" name="Google Shape;8;p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marR="0" rtl="0" algn="l">
              <a:spcBef>
                <a:spcPts val="0"/>
              </a:spcBef>
              <a:spcAft>
                <a:spcPts val="0"/>
              </a:spcAft>
              <a:buNone/>
              <a:defRPr b="0" i="0" sz="1200" u="none" cap="none" strike="noStrike">
                <a:solidFill>
                  <a:srgbClr val="54585A"/>
                </a:solidFill>
                <a:latin typeface="Arial"/>
                <a:ea typeface="Arial"/>
                <a:cs typeface="Arial"/>
                <a:sym typeface="Arial"/>
              </a:defRPr>
            </a:lvl1pPr>
            <a:lvl2pPr indent="0" lvl="1" marL="0" marR="0" rtl="0" algn="l">
              <a:spcBef>
                <a:spcPts val="0"/>
              </a:spcBef>
              <a:spcAft>
                <a:spcPts val="0"/>
              </a:spcAft>
              <a:buNone/>
              <a:defRPr b="0" i="0" sz="1200" u="none" cap="none" strike="noStrike">
                <a:solidFill>
                  <a:srgbClr val="54585A"/>
                </a:solidFill>
                <a:latin typeface="Arial"/>
                <a:ea typeface="Arial"/>
                <a:cs typeface="Arial"/>
                <a:sym typeface="Arial"/>
              </a:defRPr>
            </a:lvl2pPr>
            <a:lvl3pPr indent="0" lvl="2" marL="0" marR="0" rtl="0" algn="l">
              <a:spcBef>
                <a:spcPts val="0"/>
              </a:spcBef>
              <a:spcAft>
                <a:spcPts val="0"/>
              </a:spcAft>
              <a:buNone/>
              <a:defRPr b="0" i="0" sz="1200" u="none" cap="none" strike="noStrike">
                <a:solidFill>
                  <a:srgbClr val="54585A"/>
                </a:solidFill>
                <a:latin typeface="Arial"/>
                <a:ea typeface="Arial"/>
                <a:cs typeface="Arial"/>
                <a:sym typeface="Arial"/>
              </a:defRPr>
            </a:lvl3pPr>
            <a:lvl4pPr indent="0" lvl="3" marL="0" marR="0" rtl="0" algn="l">
              <a:spcBef>
                <a:spcPts val="0"/>
              </a:spcBef>
              <a:spcAft>
                <a:spcPts val="0"/>
              </a:spcAft>
              <a:buNone/>
              <a:defRPr b="0" i="0" sz="1200" u="none" cap="none" strike="noStrike">
                <a:solidFill>
                  <a:srgbClr val="54585A"/>
                </a:solidFill>
                <a:latin typeface="Arial"/>
                <a:ea typeface="Arial"/>
                <a:cs typeface="Arial"/>
                <a:sym typeface="Arial"/>
              </a:defRPr>
            </a:lvl4pPr>
            <a:lvl5pPr indent="0" lvl="4" marL="0" marR="0" rtl="0" algn="l">
              <a:spcBef>
                <a:spcPts val="0"/>
              </a:spcBef>
              <a:spcAft>
                <a:spcPts val="0"/>
              </a:spcAft>
              <a:buNone/>
              <a:defRPr b="0" i="0" sz="1200" u="none" cap="none" strike="noStrike">
                <a:solidFill>
                  <a:srgbClr val="54585A"/>
                </a:solidFill>
                <a:latin typeface="Arial"/>
                <a:ea typeface="Arial"/>
                <a:cs typeface="Arial"/>
                <a:sym typeface="Arial"/>
              </a:defRPr>
            </a:lvl5pPr>
            <a:lvl6pPr indent="0" lvl="5" marL="0" marR="0" rtl="0" algn="l">
              <a:spcBef>
                <a:spcPts val="0"/>
              </a:spcBef>
              <a:spcAft>
                <a:spcPts val="0"/>
              </a:spcAft>
              <a:buNone/>
              <a:defRPr b="0" i="0" sz="1200" u="none" cap="none" strike="noStrike">
                <a:solidFill>
                  <a:srgbClr val="54585A"/>
                </a:solidFill>
                <a:latin typeface="Arial"/>
                <a:ea typeface="Arial"/>
                <a:cs typeface="Arial"/>
                <a:sym typeface="Arial"/>
              </a:defRPr>
            </a:lvl6pPr>
            <a:lvl7pPr indent="0" lvl="6" marL="0" marR="0" rtl="0" algn="l">
              <a:spcBef>
                <a:spcPts val="0"/>
              </a:spcBef>
              <a:spcAft>
                <a:spcPts val="0"/>
              </a:spcAft>
              <a:buNone/>
              <a:defRPr b="0" i="0" sz="1200" u="none" cap="none" strike="noStrike">
                <a:solidFill>
                  <a:srgbClr val="54585A"/>
                </a:solidFill>
                <a:latin typeface="Arial"/>
                <a:ea typeface="Arial"/>
                <a:cs typeface="Arial"/>
                <a:sym typeface="Arial"/>
              </a:defRPr>
            </a:lvl7pPr>
            <a:lvl8pPr indent="0" lvl="7" marL="0" marR="0" rtl="0" algn="l">
              <a:spcBef>
                <a:spcPts val="0"/>
              </a:spcBef>
              <a:spcAft>
                <a:spcPts val="0"/>
              </a:spcAft>
              <a:buNone/>
              <a:defRPr b="0" i="0" sz="1200" u="none" cap="none" strike="noStrike">
                <a:solidFill>
                  <a:srgbClr val="54585A"/>
                </a:solidFill>
                <a:latin typeface="Arial"/>
                <a:ea typeface="Arial"/>
                <a:cs typeface="Arial"/>
                <a:sym typeface="Arial"/>
              </a:defRPr>
            </a:lvl8pPr>
            <a:lvl9pPr indent="0" lvl="8" marL="0" marR="0" rtl="0" algn="l">
              <a:spcBef>
                <a:spcPts val="0"/>
              </a:spcBef>
              <a:spcAft>
                <a:spcPts val="0"/>
              </a:spcAft>
              <a:buNone/>
              <a:defRPr b="0" i="0" sz="1200" u="none" cap="none" strike="noStrike">
                <a:solidFill>
                  <a:srgbClr val="54585A"/>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png" id="9" name="Google Shape;9;p1"/>
          <p:cNvPicPr preferRelativeResize="0"/>
          <p:nvPr/>
        </p:nvPicPr>
        <p:blipFill rotWithShape="1">
          <a:blip r:embed="rId1">
            <a:alphaModFix/>
          </a:blip>
          <a:srcRect b="0" l="0" r="0" t="0"/>
          <a:stretch/>
        </p:blipFill>
        <p:spPr>
          <a:xfrm>
            <a:off x="6824799" y="6399660"/>
            <a:ext cx="1912424" cy="348185"/>
          </a:xfrm>
          <a:prstGeom prst="rect">
            <a:avLst/>
          </a:prstGeom>
          <a:noFill/>
          <a:ln>
            <a:noFill/>
          </a:ln>
        </p:spPr>
      </p:pic>
      <p:sp>
        <p:nvSpPr>
          <p:cNvPr id="10" name="Google Shape;10;p1"/>
          <p:cNvSpPr/>
          <p:nvPr/>
        </p:nvSpPr>
        <p:spPr>
          <a:xfrm>
            <a:off x="0" y="0"/>
            <a:ext cx="6775704" cy="17373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1" name="Google Shape;11;p1"/>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www.hmhco.com/content/science/sciencedimensions/na/gr9-12/ete_biology_9780544535855_/book_pages/OPS/s9ml/glossary.xhtml#key-55e0c7f52aa24c9d8840b229c42d0fc5" TargetMode="External"/><Relationship Id="rId4" Type="http://schemas.openxmlformats.org/officeDocument/2006/relationships/hyperlink" Target="https://www.hmhco.com/content/science/sciencedimensions/na/gr9-12/ete_biology_9780544535855_/book_pages/OPS/s9ml/glossary.xhtml#key-NADPH"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hyperlink" Target="https://www.hmhco.com/content/science/sciencedimensions/na/gr9-12/ete_biology_9780544535855_/book_pages/OPS/s9ml/cards/9b1_0080_ese_sc_photosynthesis.x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hmhco.com/content/science/sciencedimensions/na/gr9-12/ete_biology_9780544535855_/book_pages/OPS/s9ml/glossary.xhtml#key-producer" TargetMode="External"/><Relationship Id="rId4" Type="http://schemas.openxmlformats.org/officeDocument/2006/relationships/hyperlink" Target="https://www.hmhco.com/content/science/sciencedimensions/na/gr9-12/ete_biology_9780544535855_/book_pages/OPS/s9ml/glossary.xhtml#key-photosynthesi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hmhco.com/content/science/sciencedimensions/na/gr9-12/ete_biology_9780544535855_/book_pages/OPS/s9ml/glossary.xhtml#key-b5669e98c26a4530a53dskfj7c45yhb"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8"/>
          <p:cNvSpPr txBox="1"/>
          <p:nvPr>
            <p:ph idx="4294967295" type="subTitle"/>
          </p:nvPr>
        </p:nvSpPr>
        <p:spPr>
          <a:xfrm>
            <a:off x="696995" y="1840108"/>
            <a:ext cx="6928755" cy="17526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F2F2"/>
              </a:buClr>
              <a:buSzPts val="3840"/>
              <a:buFont typeface="Arial"/>
              <a:buNone/>
            </a:pPr>
            <a:r>
              <a:rPr b="1" i="0" lang="en-US" sz="3200" u="none" cap="none" strike="noStrike">
                <a:solidFill>
                  <a:srgbClr val="F2F2F2"/>
                </a:solidFill>
                <a:latin typeface="Cambria"/>
                <a:ea typeface="Cambria"/>
                <a:cs typeface="Cambria"/>
                <a:sym typeface="Cambria"/>
              </a:rPr>
              <a:t>Biology</a:t>
            </a:r>
            <a:endParaRPr/>
          </a:p>
          <a:p>
            <a:pPr indent="0" lvl="0" marL="0" marR="0" rtl="0" algn="l">
              <a:spcBef>
                <a:spcPts val="0"/>
              </a:spcBef>
              <a:spcAft>
                <a:spcPts val="0"/>
              </a:spcAft>
              <a:buClr>
                <a:srgbClr val="F2F2F2"/>
              </a:buClr>
              <a:buSzPts val="3840"/>
              <a:buFont typeface="Arial"/>
              <a:buNone/>
            </a:pPr>
            <a:r>
              <a:rPr b="1" i="0" lang="en-US" sz="3200" u="none" cap="none" strike="noStrike">
                <a:solidFill>
                  <a:srgbClr val="F2F2F2"/>
                </a:solidFill>
                <a:latin typeface="Cambria"/>
                <a:ea typeface="Cambria"/>
                <a:cs typeface="Cambria"/>
                <a:sym typeface="Cambria"/>
              </a:rPr>
              <a:t>Unit 3 Matter and Energy in Living Systems</a:t>
            </a:r>
            <a:endParaRPr/>
          </a:p>
          <a:p>
            <a:pPr indent="0" lvl="0" marL="0" marR="0" rtl="0" algn="l">
              <a:spcBef>
                <a:spcPts val="0"/>
              </a:spcBef>
              <a:spcAft>
                <a:spcPts val="0"/>
              </a:spcAft>
              <a:buClr>
                <a:srgbClr val="F2F2F2"/>
              </a:buClr>
              <a:buSzPts val="3840"/>
              <a:buFont typeface="Arial"/>
              <a:buNone/>
            </a:pPr>
            <a:r>
              <a:rPr b="1" i="0" lang="en-US" sz="3200" u="none" cap="none" strike="noStrike">
                <a:solidFill>
                  <a:srgbClr val="F2F2F2"/>
                </a:solidFill>
                <a:latin typeface="Cambria"/>
                <a:ea typeface="Cambria"/>
                <a:cs typeface="Cambria"/>
                <a:sym typeface="Cambria"/>
              </a:rPr>
              <a:t>Lesson 1: Photosynthesis</a:t>
            </a:r>
            <a:endParaRPr/>
          </a:p>
          <a:p>
            <a:pPr indent="0" lvl="0" marL="230188" marR="0" rtl="0" algn="l">
              <a:spcBef>
                <a:spcPts val="0"/>
              </a:spcBef>
              <a:spcAft>
                <a:spcPts val="0"/>
              </a:spcAft>
              <a:buClr>
                <a:schemeClr val="dk1"/>
              </a:buClr>
              <a:buSzPts val="3840"/>
              <a:buFont typeface="Arial"/>
              <a:buNone/>
            </a:pPr>
            <a:r>
              <a:t/>
            </a:r>
            <a:endParaRPr b="0" i="0" sz="3200" u="none" cap="none" strike="noStrike">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1" name="Google Shape;141;p17"/>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Transforming Light Energy into Chemical Energy</a:t>
            </a:r>
            <a:endParaRPr/>
          </a:p>
        </p:txBody>
      </p:sp>
      <p:sp>
        <p:nvSpPr>
          <p:cNvPr id="142" name="Google Shape;142;p17"/>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1</a:t>
            </a:r>
            <a:endParaRPr/>
          </a:p>
        </p:txBody>
      </p:sp>
      <p:sp>
        <p:nvSpPr>
          <p:cNvPr id="143" name="Google Shape;143;p17"/>
          <p:cNvSpPr txBox="1"/>
          <p:nvPr/>
        </p:nvSpPr>
        <p:spPr>
          <a:xfrm>
            <a:off x="543977" y="2137145"/>
            <a:ext cx="8055900" cy="30477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Chloroplasts in cells are like solar-powered chemical factories.  </a:t>
            </a:r>
            <a:br>
              <a:rPr lang="en-US" sz="2400">
                <a:solidFill>
                  <a:schemeClr val="dk1"/>
                </a:solidFill>
                <a:latin typeface="Cambria"/>
                <a:ea typeface="Cambria"/>
                <a:cs typeface="Cambria"/>
                <a:sym typeface="Cambria"/>
              </a:rPr>
            </a:b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They transfer light energy to energy-carrying molecules called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ATP</a:t>
            </a:r>
            <a:r>
              <a:rPr lang="en-US" sz="2400">
                <a:solidFill>
                  <a:schemeClr val="dk1"/>
                </a:solidFill>
                <a:latin typeface="Cambria"/>
                <a:ea typeface="Cambria"/>
                <a:cs typeface="Cambria"/>
                <a:sym typeface="Cambria"/>
              </a:rPr>
              <a:t> and </a:t>
            </a:r>
            <a:r>
              <a:rPr b="1" lang="en-US" sz="2400" u="sng">
                <a:solidFill>
                  <a:schemeClr val="dk2"/>
                </a:solidFill>
                <a:latin typeface="Cambria"/>
                <a:ea typeface="Cambria"/>
                <a:cs typeface="Cambria"/>
                <a:sym typeface="Cambria"/>
                <a:hlinkClick r:id="rId4">
                  <a:extLst>
                    <a:ext uri="{A12FA001-AC4F-418D-AE19-62706E023703}">
                      <ahyp:hlinkClr val="tx"/>
                    </a:ext>
                  </a:extLst>
                </a:hlinkClick>
              </a:rPr>
              <a:t>NADPH</a:t>
            </a:r>
            <a:r>
              <a:rPr lang="en-US" sz="2400">
                <a:solidFill>
                  <a:schemeClr val="dk1"/>
                </a:solidFill>
                <a:latin typeface="Cambria"/>
                <a:ea typeface="Cambria"/>
                <a:cs typeface="Cambria"/>
                <a:sym typeface="Cambria"/>
              </a:rPr>
              <a:t>. </a:t>
            </a:r>
            <a:br>
              <a:rPr lang="en-US" sz="2400">
                <a:solidFill>
                  <a:schemeClr val="dk1"/>
                </a:solidFill>
                <a:latin typeface="Cambria"/>
                <a:ea typeface="Cambria"/>
                <a:cs typeface="Cambria"/>
                <a:sym typeface="Cambria"/>
              </a:rPr>
            </a:b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In plant cells, they are used to convert carbon dioxide into sugars.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1" name="Google Shape;151;p18"/>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Transforming Light Energy into Chemical Energy</a:t>
            </a:r>
            <a:endParaRPr/>
          </a:p>
        </p:txBody>
      </p:sp>
      <p:sp>
        <p:nvSpPr>
          <p:cNvPr id="152" name="Google Shape;152;p18"/>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1</a:t>
            </a:r>
            <a:endParaRPr/>
          </a:p>
        </p:txBody>
      </p:sp>
      <p:pic>
        <p:nvPicPr>
          <p:cNvPr id="153" name="Google Shape;153;p18"/>
          <p:cNvPicPr preferRelativeResize="0"/>
          <p:nvPr/>
        </p:nvPicPr>
        <p:blipFill rotWithShape="1">
          <a:blip r:embed="rId3">
            <a:alphaModFix/>
          </a:blip>
          <a:srcRect b="0" l="0" r="0" t="0"/>
          <a:stretch/>
        </p:blipFill>
        <p:spPr>
          <a:xfrm>
            <a:off x="708453" y="1038274"/>
            <a:ext cx="7727094" cy="4344370"/>
          </a:xfrm>
          <a:prstGeom prst="rect">
            <a:avLst/>
          </a:prstGeom>
          <a:noFill/>
          <a:ln>
            <a:noFill/>
          </a:ln>
        </p:spPr>
      </p:pic>
      <p:sp>
        <p:nvSpPr>
          <p:cNvPr id="154" name="Google Shape;154;p18"/>
          <p:cNvSpPr txBox="1"/>
          <p:nvPr/>
        </p:nvSpPr>
        <p:spPr>
          <a:xfrm>
            <a:off x="258417" y="5082675"/>
            <a:ext cx="862716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Two energy-carrying molecules are used in photosynthesis. ATP stores energy in a phosphate-phosphate bond, and NADPH carries high-energy electrons.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2" name="Google Shape;162;p19"/>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Transforming Light Energy into Chemical Energy</a:t>
            </a:r>
            <a:endParaRPr/>
          </a:p>
        </p:txBody>
      </p:sp>
      <p:sp>
        <p:nvSpPr>
          <p:cNvPr id="163" name="Google Shape;163;p19"/>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1</a:t>
            </a:r>
            <a:endParaRPr/>
          </a:p>
        </p:txBody>
      </p:sp>
      <p:pic>
        <p:nvPicPr>
          <p:cNvPr id="164" name="Google Shape;164;p19"/>
          <p:cNvPicPr preferRelativeResize="0"/>
          <p:nvPr/>
        </p:nvPicPr>
        <p:blipFill rotWithShape="1">
          <a:blip r:embed="rId3">
            <a:alphaModFix/>
          </a:blip>
          <a:srcRect b="0" l="0" r="0" t="0"/>
          <a:stretch/>
        </p:blipFill>
        <p:spPr>
          <a:xfrm>
            <a:off x="1987825" y="988711"/>
            <a:ext cx="5168349" cy="3876262"/>
          </a:xfrm>
          <a:prstGeom prst="rect">
            <a:avLst/>
          </a:prstGeom>
          <a:noFill/>
          <a:ln>
            <a:noFill/>
          </a:ln>
        </p:spPr>
      </p:pic>
      <p:sp>
        <p:nvSpPr>
          <p:cNvPr id="165" name="Google Shape;165;p19"/>
          <p:cNvSpPr txBox="1"/>
          <p:nvPr/>
        </p:nvSpPr>
        <p:spPr>
          <a:xfrm>
            <a:off x="630754" y="4726581"/>
            <a:ext cx="805604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How does alternating between light-dependent and light-independent reactions help the cell conserve energy and matter? Cite evidence from the diagram to support your answer.</a:t>
            </a:r>
            <a:endParaRPr/>
          </a:p>
        </p:txBody>
      </p:sp>
      <p:pic>
        <p:nvPicPr>
          <p:cNvPr descr="A drawing of a person&#10;&#10;Description automatically generated" id="166" name="Google Shape;166;p19"/>
          <p:cNvPicPr preferRelativeResize="0"/>
          <p:nvPr/>
        </p:nvPicPr>
        <p:blipFill rotWithShape="1">
          <a:blip r:embed="rId4">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74" name="Google Shape;174;p20"/>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Transforming Light Energy into Chemical Energy</a:t>
            </a:r>
            <a:endParaRPr/>
          </a:p>
        </p:txBody>
      </p:sp>
      <p:sp>
        <p:nvSpPr>
          <p:cNvPr id="175" name="Google Shape;175;p20"/>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1</a:t>
            </a:r>
            <a:endParaRPr/>
          </a:p>
        </p:txBody>
      </p:sp>
      <p:pic>
        <p:nvPicPr>
          <p:cNvPr id="176" name="Google Shape;176;p20"/>
          <p:cNvPicPr preferRelativeResize="0"/>
          <p:nvPr/>
        </p:nvPicPr>
        <p:blipFill rotWithShape="1">
          <a:blip r:embed="rId3">
            <a:alphaModFix/>
          </a:blip>
          <a:srcRect b="0" l="0" r="5949" t="0"/>
          <a:stretch/>
        </p:blipFill>
        <p:spPr>
          <a:xfrm>
            <a:off x="1053229" y="1043435"/>
            <a:ext cx="7037542" cy="514846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84" name="Google Shape;184;p21"/>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Transforming Light Energy into Chemical Energy</a:t>
            </a:r>
            <a:endParaRPr/>
          </a:p>
        </p:txBody>
      </p:sp>
      <p:sp>
        <p:nvSpPr>
          <p:cNvPr id="185" name="Google Shape;185;p21"/>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1</a:t>
            </a:r>
            <a:endParaRPr/>
          </a:p>
        </p:txBody>
      </p:sp>
      <p:sp>
        <p:nvSpPr>
          <p:cNvPr id="186" name="Google Shape;186;p21"/>
          <p:cNvSpPr txBox="1"/>
          <p:nvPr/>
        </p:nvSpPr>
        <p:spPr>
          <a:xfrm>
            <a:off x="623171" y="2137145"/>
            <a:ext cx="7897658"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MODEL</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Develop a model to Illustrate how photosynthesis transforms light energy into chemical energy. In your model, show how energy from sunlight is converted to energy in sugars, and identify the inputs and outputs for each stage of the process.</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94" name="Google Shape;194;p22"/>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7030A0"/>
              </a:buClr>
              <a:buSzPts val="2800"/>
              <a:buFont typeface="Cambria"/>
              <a:buNone/>
            </a:pPr>
            <a:r>
              <a:rPr b="1" lang="en-US" sz="2800">
                <a:solidFill>
                  <a:srgbClr val="7030A0"/>
                </a:solidFill>
                <a:latin typeface="Cambria"/>
                <a:ea typeface="Cambria"/>
                <a:cs typeface="Cambria"/>
                <a:sym typeface="Cambria"/>
              </a:rPr>
              <a:t>Continue Your Exploration</a:t>
            </a:r>
            <a:endParaRPr/>
          </a:p>
        </p:txBody>
      </p:sp>
      <p:sp>
        <p:nvSpPr>
          <p:cNvPr id="195" name="Google Shape;195;p22"/>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96" name="Google Shape;196;p22"/>
          <p:cNvSpPr/>
          <p:nvPr/>
        </p:nvSpPr>
        <p:spPr>
          <a:xfrm>
            <a:off x="291016" y="1905506"/>
            <a:ext cx="8561967" cy="30469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Choose one of the paths below to continue your exploration:</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b="1" lang="en-US" sz="2400">
                <a:solidFill>
                  <a:schemeClr val="dk1"/>
                </a:solidFill>
                <a:latin typeface="Cambria"/>
                <a:ea typeface="Cambria"/>
                <a:cs typeface="Cambria"/>
                <a:sym typeface="Cambria"/>
              </a:rPr>
              <a:t>Investigating Light Sources and Photosynthesis</a:t>
            </a:r>
            <a:endParaRPr/>
          </a:p>
          <a:p>
            <a:pPr indent="-190500" lvl="0" marL="342900" marR="0" rtl="0" algn="l">
              <a:spcBef>
                <a:spcPts val="0"/>
              </a:spcBef>
              <a:spcAft>
                <a:spcPts val="0"/>
              </a:spcAft>
              <a:buClr>
                <a:schemeClr val="dk1"/>
              </a:buClr>
              <a:buSzPts val="2400"/>
              <a:buFont typeface="Arial"/>
              <a:buNone/>
            </a:pPr>
            <a:r>
              <a:t/>
            </a:r>
            <a:endParaRPr b="1"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b="1" lang="en-US" sz="2400">
                <a:solidFill>
                  <a:schemeClr val="dk1"/>
                </a:solidFill>
                <a:latin typeface="Cambria"/>
                <a:ea typeface="Cambria"/>
                <a:cs typeface="Cambria"/>
                <a:sym typeface="Cambria"/>
              </a:rPr>
              <a:t>The Color of Plants on Other Plants</a:t>
            </a:r>
            <a:endParaRPr/>
          </a:p>
          <a:p>
            <a:pPr indent="-190500" lvl="0" marL="342900" marR="0" rtl="0" algn="l">
              <a:spcBef>
                <a:spcPts val="0"/>
              </a:spcBef>
              <a:spcAft>
                <a:spcPts val="0"/>
              </a:spcAft>
              <a:buClr>
                <a:schemeClr val="dk1"/>
              </a:buClr>
              <a:buSzPts val="2400"/>
              <a:buFont typeface="Arial"/>
              <a:buNone/>
            </a:pPr>
            <a:r>
              <a:t/>
            </a:r>
            <a:endParaRPr b="1"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b="1" lang="en-US" sz="2400">
                <a:solidFill>
                  <a:schemeClr val="dk1"/>
                </a:solidFill>
                <a:latin typeface="Cambria"/>
                <a:ea typeface="Cambria"/>
                <a:cs typeface="Cambria"/>
                <a:sym typeface="Cambria"/>
              </a:rPr>
              <a:t>Variation in Photosynthesis</a:t>
            </a:r>
            <a:endParaRPr/>
          </a:p>
        </p:txBody>
      </p:sp>
      <p:sp>
        <p:nvSpPr>
          <p:cNvPr id="197" name="Google Shape;197;p22"/>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205" name="Google Shape;205;p2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06" name="Google Shape;206;p23"/>
          <p:cNvSpPr/>
          <p:nvPr/>
        </p:nvSpPr>
        <p:spPr>
          <a:xfrm>
            <a:off x="376595" y="914354"/>
            <a:ext cx="8521800" cy="1154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300">
                <a:solidFill>
                  <a:schemeClr val="dk1"/>
                </a:solidFill>
                <a:latin typeface="Cambria"/>
                <a:ea typeface="Cambria"/>
                <a:cs typeface="Cambria"/>
                <a:sym typeface="Cambria"/>
              </a:rPr>
              <a:t>Refer to the notes in your Evidence Notebook to help you explain whether or not a robot fits the criteria of a living system. Consider the following questions when developing your explanation:</a:t>
            </a:r>
            <a:endParaRPr/>
          </a:p>
        </p:txBody>
      </p:sp>
      <p:pic>
        <p:nvPicPr>
          <p:cNvPr descr="A drawing of a person&#10;&#10;Description automatically generated" id="207" name="Google Shape;207;p23"/>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208" name="Google Shape;208;p23"/>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1</a:t>
            </a:r>
            <a:endParaRPr/>
          </a:p>
        </p:txBody>
      </p:sp>
      <p:sp>
        <p:nvSpPr>
          <p:cNvPr id="209" name="Google Shape;209;p23"/>
          <p:cNvSpPr/>
          <p:nvPr/>
        </p:nvSpPr>
        <p:spPr>
          <a:xfrm>
            <a:off x="457200" y="2170141"/>
            <a:ext cx="8521799" cy="4893647"/>
          </a:xfrm>
          <a:prstGeom prst="rect">
            <a:avLst/>
          </a:prstGeom>
          <a:noFill/>
          <a:ln>
            <a:noFill/>
          </a:ln>
        </p:spPr>
        <p:txBody>
          <a:bodyPr anchorCtr="0" anchor="t" bIns="45700" lIns="91425" spcFirstLastPara="1" rIns="91425" wrap="square" tIns="45700">
            <a:noAutofit/>
          </a:bodyPr>
          <a:lstStyle/>
          <a:p>
            <a:pPr indent="-152400" lvl="0" marL="0" marR="0" rtl="0" algn="l">
              <a:spcBef>
                <a:spcPts val="0"/>
              </a:spcBef>
              <a:spcAft>
                <a:spcPts val="0"/>
              </a:spcAft>
              <a:buClr>
                <a:srgbClr val="393B3C"/>
              </a:buClr>
              <a:buSzPts val="2400"/>
              <a:buFont typeface="Cambria"/>
              <a:buAutoNum type="arabicPeriod"/>
            </a:pPr>
            <a:r>
              <a:rPr b="1" lang="en-US" sz="2400">
                <a:solidFill>
                  <a:srgbClr val="393B3C"/>
                </a:solidFill>
                <a:latin typeface="Cambria"/>
                <a:ea typeface="Cambria"/>
                <a:cs typeface="Cambria"/>
                <a:sym typeface="Cambria"/>
              </a:rPr>
              <a:t>What inputs do plants need to carry out photosynthesis, and how might you provide these on another planet?</a:t>
            </a:r>
            <a:br>
              <a:rPr b="1" lang="en-US" sz="2400">
                <a:solidFill>
                  <a:srgbClr val="393B3C"/>
                </a:solidFill>
                <a:latin typeface="Cambria"/>
                <a:ea typeface="Cambria"/>
                <a:cs typeface="Cambria"/>
                <a:sym typeface="Cambria"/>
              </a:rPr>
            </a:br>
            <a:endParaRPr b="1" sz="2400">
              <a:solidFill>
                <a:srgbClr val="393B3C"/>
              </a:solidFill>
              <a:latin typeface="Cambria"/>
              <a:ea typeface="Cambria"/>
              <a:cs typeface="Cambria"/>
              <a:sym typeface="Cambria"/>
            </a:endParaRPr>
          </a:p>
          <a:p>
            <a:pPr indent="-152400" lvl="0" marL="0" marR="0" rtl="0" algn="l">
              <a:spcBef>
                <a:spcPts val="0"/>
              </a:spcBef>
              <a:spcAft>
                <a:spcPts val="0"/>
              </a:spcAft>
              <a:buClr>
                <a:srgbClr val="393B3C"/>
              </a:buClr>
              <a:buSzPts val="2400"/>
              <a:buFont typeface="Cambria"/>
              <a:buAutoNum type="arabicPeriod"/>
            </a:pPr>
            <a:r>
              <a:rPr b="1" lang="en-US" sz="2400">
                <a:solidFill>
                  <a:srgbClr val="393B3C"/>
                </a:solidFill>
                <a:latin typeface="Cambria"/>
                <a:ea typeface="Cambria"/>
                <a:cs typeface="Cambria"/>
                <a:sym typeface="Cambria"/>
              </a:rPr>
              <a:t>What outputs do plants produce from photosynthesis, and how do these benefit humans?</a:t>
            </a:r>
            <a:br>
              <a:rPr b="1" lang="en-US" sz="2400">
                <a:solidFill>
                  <a:srgbClr val="393B3C"/>
                </a:solidFill>
                <a:latin typeface="Cambria"/>
                <a:ea typeface="Cambria"/>
                <a:cs typeface="Cambria"/>
                <a:sym typeface="Cambria"/>
              </a:rPr>
            </a:br>
            <a:endParaRPr b="1" sz="2400">
              <a:solidFill>
                <a:srgbClr val="393B3C"/>
              </a:solidFill>
              <a:latin typeface="Cambria"/>
              <a:ea typeface="Cambria"/>
              <a:cs typeface="Cambria"/>
              <a:sym typeface="Cambria"/>
            </a:endParaRPr>
          </a:p>
          <a:p>
            <a:pPr indent="-152400" lvl="0" marL="0" marR="0" rtl="0" algn="l">
              <a:spcBef>
                <a:spcPts val="0"/>
              </a:spcBef>
              <a:spcAft>
                <a:spcPts val="0"/>
              </a:spcAft>
              <a:buClr>
                <a:srgbClr val="393B3C"/>
              </a:buClr>
              <a:buSzPts val="2400"/>
              <a:buFont typeface="Cambria"/>
              <a:buAutoNum type="arabicPeriod"/>
            </a:pPr>
            <a:r>
              <a:rPr b="1" lang="en-US" sz="2400">
                <a:solidFill>
                  <a:srgbClr val="393B3C"/>
                </a:solidFill>
                <a:latin typeface="Cambria"/>
                <a:ea typeface="Cambria"/>
                <a:cs typeface="Cambria"/>
                <a:sym typeface="Cambria"/>
              </a:rPr>
              <a:t>How do plants transfer energy from light to sugar molecules?</a:t>
            </a:r>
            <a:br>
              <a:rPr b="1" lang="en-US" sz="2400">
                <a:solidFill>
                  <a:srgbClr val="393B3C"/>
                </a:solidFill>
                <a:latin typeface="Cambria"/>
                <a:ea typeface="Cambria"/>
                <a:cs typeface="Cambria"/>
                <a:sym typeface="Cambria"/>
              </a:rPr>
            </a:br>
            <a:endParaRPr b="1" sz="2400">
              <a:solidFill>
                <a:srgbClr val="393B3C"/>
              </a:solidFill>
              <a:latin typeface="Cambria"/>
              <a:ea typeface="Cambria"/>
              <a:cs typeface="Cambria"/>
              <a:sym typeface="Cambria"/>
            </a:endParaRPr>
          </a:p>
          <a:p>
            <a:pPr indent="-152400" lvl="0" marL="0" marR="0" rtl="0" algn="l">
              <a:spcBef>
                <a:spcPts val="0"/>
              </a:spcBef>
              <a:spcAft>
                <a:spcPts val="0"/>
              </a:spcAft>
              <a:buClr>
                <a:srgbClr val="393B3C"/>
              </a:buClr>
              <a:buSzPts val="2400"/>
              <a:buFont typeface="Cambria"/>
              <a:buAutoNum type="arabicPeriod"/>
            </a:pPr>
            <a:r>
              <a:rPr b="1" lang="en-US" sz="2400">
                <a:solidFill>
                  <a:srgbClr val="393B3C"/>
                </a:solidFill>
                <a:latin typeface="Cambria"/>
                <a:ea typeface="Cambria"/>
                <a:cs typeface="Cambria"/>
                <a:sym typeface="Cambria"/>
              </a:rPr>
              <a:t>What questions would you ask about the planet to refine your list of necessary materials?</a:t>
            </a:r>
            <a:endParaRPr/>
          </a:p>
          <a:p>
            <a:pPr indent="0" lvl="0" marL="0" marR="0" rtl="0" algn="l">
              <a:spcBef>
                <a:spcPts val="0"/>
              </a:spcBef>
              <a:spcAft>
                <a:spcPts val="0"/>
              </a:spcAft>
              <a:buNone/>
            </a:pPr>
            <a:br>
              <a:rPr b="1" lang="en-US" sz="2400" u="sng">
                <a:solidFill>
                  <a:srgbClr val="1AB0CC"/>
                </a:solidFill>
                <a:latin typeface="Arial"/>
                <a:ea typeface="Arial"/>
                <a:cs typeface="Arial"/>
                <a:sym typeface="Arial"/>
                <a:hlinkClick r:id="rId4">
                  <a:extLst>
                    <a:ext uri="{A12FA001-AC4F-418D-AE19-62706E023703}">
                      <ahyp:hlinkClr val="tx"/>
                    </a:ext>
                  </a:extLst>
                </a:hlinkClick>
              </a:rPr>
            </a:br>
            <a:endParaRPr b="0" i="0" sz="2400">
              <a:solidFill>
                <a:srgbClr val="393B3C"/>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Image Credits</a:t>
            </a:r>
            <a:endParaRPr/>
          </a:p>
        </p:txBody>
      </p:sp>
      <p:sp>
        <p:nvSpPr>
          <p:cNvPr id="215" name="Google Shape;215;p24"/>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chemeClr val="dk1"/>
              </a:buClr>
              <a:buSzPts val="2880"/>
              <a:buNone/>
            </a:pPr>
            <a:r>
              <a:rPr b="1" lang="en-US"/>
              <a:t>Unit 3 Lesson 1</a:t>
            </a:r>
            <a:endParaRPr/>
          </a:p>
          <a:p>
            <a:pPr indent="0" lvl="0" marL="0" rtl="0" algn="l">
              <a:spcBef>
                <a:spcPts val="0"/>
              </a:spcBef>
              <a:spcAft>
                <a:spcPts val="0"/>
              </a:spcAft>
              <a:buClr>
                <a:schemeClr val="dk1"/>
              </a:buClr>
              <a:buSzPts val="2880"/>
              <a:buNone/>
            </a:pPr>
            <a:r>
              <a:t/>
            </a:r>
            <a:endParaRPr b="1"/>
          </a:p>
          <a:p>
            <a:pPr indent="0" lvl="0" marL="0" rtl="0" algn="l">
              <a:spcBef>
                <a:spcPts val="0"/>
              </a:spcBef>
              <a:spcAft>
                <a:spcPts val="0"/>
              </a:spcAft>
              <a:buClr>
                <a:schemeClr val="dk1"/>
              </a:buClr>
              <a:buSzPts val="2880"/>
              <a:buNone/>
            </a:pPr>
            <a:r>
              <a:rPr i="1" lang="en-US"/>
              <a:t>red tubeworms &amp; hydrothermic vent</a:t>
            </a:r>
            <a:r>
              <a:rPr lang="en-US"/>
              <a:t> ©Dr. Deborah Kelley, University of Washington and ®CSSF ROV ROPOS; </a:t>
            </a:r>
            <a:r>
              <a:rPr i="1" lang="en-US"/>
              <a:t>tubeworm colony</a:t>
            </a:r>
            <a:r>
              <a:rPr lang="en-US"/>
              <a:t> ©Ralph White/Corbis; </a:t>
            </a:r>
            <a:r>
              <a:rPr i="1" lang="en-US"/>
              <a:t>cosmonaut checking plant growth</a:t>
            </a:r>
            <a:r>
              <a:rPr lang="en-US"/>
              <a:t> ©NASA Kennedy Space Center</a:t>
            </a:r>
            <a:endParaRPr/>
          </a:p>
          <a:p>
            <a:pPr indent="0" lvl="0" marL="0" rtl="0" algn="l">
              <a:spcBef>
                <a:spcPts val="0"/>
              </a:spcBef>
              <a:spcAft>
                <a:spcPts val="0"/>
              </a:spcAft>
              <a:buClr>
                <a:schemeClr val="dk1"/>
              </a:buClr>
              <a:buSzPts val="2880"/>
              <a:buNone/>
            </a:pPr>
            <a:r>
              <a:t/>
            </a:r>
            <a:endParaRPr b="1"/>
          </a:p>
          <a:p>
            <a:pPr indent="0" lvl="0" marL="0" rtl="0" algn="l">
              <a:spcBef>
                <a:spcPts val="0"/>
              </a:spcBef>
              <a:spcAft>
                <a:spcPts val="0"/>
              </a:spcAft>
              <a:buClr>
                <a:schemeClr val="dk1"/>
              </a:buClr>
              <a:buSzPts val="2880"/>
              <a:buNone/>
            </a:pPr>
            <a:r>
              <a:t/>
            </a:r>
            <a:endParaRPr b="1" i="1"/>
          </a:p>
        </p:txBody>
      </p:sp>
      <p:sp>
        <p:nvSpPr>
          <p:cNvPr id="216" name="Google Shape;216;p2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9"/>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49" name="Google Shape;49;p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A drawing of a person&#10;&#10;Description automatically generated" id="50" name="Google Shape;50;p9"/>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51" name="Google Shape;51;p9"/>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1</a:t>
            </a:r>
            <a:endParaRPr/>
          </a:p>
        </p:txBody>
      </p:sp>
      <p:pic>
        <p:nvPicPr>
          <p:cNvPr id="52" name="Google Shape;52;p9"/>
          <p:cNvPicPr preferRelativeResize="0"/>
          <p:nvPr/>
        </p:nvPicPr>
        <p:blipFill rotWithShape="1">
          <a:blip r:embed="rId4">
            <a:alphaModFix/>
          </a:blip>
          <a:srcRect b="0" l="0" r="0" t="0"/>
          <a:stretch/>
        </p:blipFill>
        <p:spPr>
          <a:xfrm>
            <a:off x="432366" y="1285429"/>
            <a:ext cx="4771204" cy="3167302"/>
          </a:xfrm>
          <a:prstGeom prst="rect">
            <a:avLst/>
          </a:prstGeom>
          <a:noFill/>
          <a:ln>
            <a:noFill/>
          </a:ln>
        </p:spPr>
      </p:pic>
      <p:sp>
        <p:nvSpPr>
          <p:cNvPr id="53" name="Google Shape;53;p9"/>
          <p:cNvSpPr txBox="1"/>
          <p:nvPr/>
        </p:nvSpPr>
        <p:spPr>
          <a:xfrm>
            <a:off x="5526156" y="1166842"/>
            <a:ext cx="3185478"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Imagine you are colonizing another planet, and you want to grow plants there as a food source. What do you need to bring, and what questions would you ask about the planet in order to refine your list?</a:t>
            </a:r>
            <a:endParaRPr/>
          </a:p>
        </p:txBody>
      </p:sp>
      <p:sp>
        <p:nvSpPr>
          <p:cNvPr id="54" name="Google Shape;54;p9"/>
          <p:cNvSpPr txBox="1"/>
          <p:nvPr/>
        </p:nvSpPr>
        <p:spPr>
          <a:xfrm>
            <a:off x="690994" y="4556908"/>
            <a:ext cx="4253948"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mbria"/>
                <a:ea typeface="Cambria"/>
                <a:cs typeface="Cambria"/>
                <a:sym typeface="Cambria"/>
              </a:rPr>
              <a:t>A cosmonaut checks the progress of a plant growth experiment in a module of the International Space Station.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2" name="Google Shape;62;p10"/>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Matter and Energy in Photosynthesis </a:t>
            </a:r>
            <a:endParaRPr/>
          </a:p>
        </p:txBody>
      </p:sp>
      <p:sp>
        <p:nvSpPr>
          <p:cNvPr id="63" name="Google Shape;63;p10"/>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1</a:t>
            </a:r>
            <a:endParaRPr/>
          </a:p>
        </p:txBody>
      </p:sp>
      <p:sp>
        <p:nvSpPr>
          <p:cNvPr id="64" name="Google Shape;64;p10"/>
          <p:cNvSpPr txBox="1"/>
          <p:nvPr/>
        </p:nvSpPr>
        <p:spPr>
          <a:xfrm>
            <a:off x="745435" y="1351508"/>
            <a:ext cx="7653000" cy="41559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Living systems take in energy and matter and convert them to forms they can use. </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Plants, for example, are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producers</a:t>
            </a:r>
            <a:r>
              <a:rPr lang="en-US" sz="2400">
                <a:solidFill>
                  <a:schemeClr val="dk1"/>
                </a:solidFill>
                <a:latin typeface="Cambria"/>
                <a:ea typeface="Cambria"/>
                <a:cs typeface="Cambria"/>
                <a:sym typeface="Cambria"/>
              </a:rPr>
              <a:t> that capture light energy and convert it to chemical energy to carry out cell processes within the plant.</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Plants, algae, and some bacteria use a process called </a:t>
            </a:r>
            <a:r>
              <a:rPr b="1" lang="en-US" sz="2400" u="sng">
                <a:solidFill>
                  <a:schemeClr val="dk2"/>
                </a:solidFill>
                <a:latin typeface="Cambria"/>
                <a:ea typeface="Cambria"/>
                <a:cs typeface="Cambria"/>
                <a:sym typeface="Cambria"/>
                <a:hlinkClick r:id="rId4">
                  <a:extLst>
                    <a:ext uri="{A12FA001-AC4F-418D-AE19-62706E023703}">
                      <ahyp:hlinkClr val="tx"/>
                    </a:ext>
                  </a:extLst>
                </a:hlinkClick>
              </a:rPr>
              <a:t>photosynthesis</a:t>
            </a:r>
            <a:r>
              <a:rPr lang="en-US" sz="2400">
                <a:solidFill>
                  <a:schemeClr val="dk1"/>
                </a:solidFill>
                <a:latin typeface="Cambria"/>
                <a:ea typeface="Cambria"/>
                <a:cs typeface="Cambria"/>
                <a:sym typeface="Cambria"/>
              </a:rPr>
              <a:t> to capture and transform light energy from the sun and store it in high-energy sugar molecules.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72" name="Google Shape;72;p11"/>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Matter and Energy in Photosynthesis </a:t>
            </a:r>
            <a:endParaRPr/>
          </a:p>
        </p:txBody>
      </p:sp>
      <p:sp>
        <p:nvSpPr>
          <p:cNvPr id="73" name="Google Shape;73;p11"/>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1</a:t>
            </a:r>
            <a:endParaRPr/>
          </a:p>
        </p:txBody>
      </p:sp>
      <p:pic>
        <p:nvPicPr>
          <p:cNvPr id="74" name="Google Shape;74;p11"/>
          <p:cNvPicPr preferRelativeResize="0"/>
          <p:nvPr/>
        </p:nvPicPr>
        <p:blipFill rotWithShape="1">
          <a:blip r:embed="rId3">
            <a:alphaModFix/>
          </a:blip>
          <a:srcRect b="0" l="0" r="0" t="0"/>
          <a:stretch/>
        </p:blipFill>
        <p:spPr>
          <a:xfrm>
            <a:off x="298174" y="1529938"/>
            <a:ext cx="5681869" cy="4261402"/>
          </a:xfrm>
          <a:prstGeom prst="rect">
            <a:avLst/>
          </a:prstGeom>
          <a:noFill/>
          <a:ln>
            <a:noFill/>
          </a:ln>
        </p:spPr>
      </p:pic>
      <p:pic>
        <p:nvPicPr>
          <p:cNvPr descr="A drawing of a person&#10;&#10;Description automatically generated" id="75" name="Google Shape;75;p11"/>
          <p:cNvPicPr preferRelativeResize="0"/>
          <p:nvPr/>
        </p:nvPicPr>
        <p:blipFill rotWithShape="1">
          <a:blip r:embed="rId4">
            <a:alphaModFix/>
          </a:blip>
          <a:srcRect b="0" l="0" r="0" t="0"/>
          <a:stretch/>
        </p:blipFill>
        <p:spPr>
          <a:xfrm>
            <a:off x="8457361" y="286314"/>
            <a:ext cx="474345" cy="526415"/>
          </a:xfrm>
          <a:prstGeom prst="rect">
            <a:avLst/>
          </a:prstGeom>
          <a:noFill/>
          <a:ln>
            <a:noFill/>
          </a:ln>
        </p:spPr>
      </p:pic>
      <p:sp>
        <p:nvSpPr>
          <p:cNvPr id="76" name="Google Shape;76;p11"/>
          <p:cNvSpPr txBox="1"/>
          <p:nvPr/>
        </p:nvSpPr>
        <p:spPr>
          <a:xfrm>
            <a:off x="6394173" y="2875809"/>
            <a:ext cx="2451653"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How is energy transferred from the sun to the panda?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Matter and Energy in Photosynthesis </a:t>
            </a:r>
            <a:endParaRPr/>
          </a:p>
        </p:txBody>
      </p:sp>
      <p:sp>
        <p:nvSpPr>
          <p:cNvPr id="85" name="Google Shape;85;p12"/>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1</a:t>
            </a:r>
            <a:endParaRPr/>
          </a:p>
        </p:txBody>
      </p:sp>
      <p:pic>
        <p:nvPicPr>
          <p:cNvPr id="86" name="Google Shape;86;p12"/>
          <p:cNvPicPr preferRelativeResize="0"/>
          <p:nvPr/>
        </p:nvPicPr>
        <p:blipFill rotWithShape="1">
          <a:blip r:embed="rId3">
            <a:alphaModFix/>
          </a:blip>
          <a:srcRect b="0" l="0" r="0" t="0"/>
          <a:stretch/>
        </p:blipFill>
        <p:spPr>
          <a:xfrm>
            <a:off x="1040295" y="812729"/>
            <a:ext cx="7063409" cy="3971228"/>
          </a:xfrm>
          <a:prstGeom prst="rect">
            <a:avLst/>
          </a:prstGeom>
          <a:noFill/>
          <a:ln>
            <a:noFill/>
          </a:ln>
        </p:spPr>
      </p:pic>
      <p:sp>
        <p:nvSpPr>
          <p:cNvPr id="87" name="Google Shape;87;p12"/>
          <p:cNvSpPr txBox="1"/>
          <p:nvPr/>
        </p:nvSpPr>
        <p:spPr>
          <a:xfrm>
            <a:off x="464933" y="4875734"/>
            <a:ext cx="822960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This setup shows a plant in a closed system. Sensors are measuring carbon dioxide and oxygen concentrations in the chamber. The gas concentrations are shown in parts per thousand.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3"/>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Matter and Energy in Photosynthesis</a:t>
            </a:r>
            <a:br>
              <a:rPr lang="en-US">
                <a:solidFill>
                  <a:srgbClr val="F2A900"/>
                </a:solidFill>
                <a:latin typeface="Cambria"/>
                <a:ea typeface="Cambria"/>
                <a:cs typeface="Cambria"/>
                <a:sym typeface="Cambria"/>
              </a:rPr>
            </a:br>
            <a:r>
              <a:rPr lang="en-US">
                <a:solidFill>
                  <a:srgbClr val="00B050"/>
                </a:solidFill>
                <a:latin typeface="Cambria"/>
                <a:ea typeface="Cambria"/>
                <a:cs typeface="Cambria"/>
                <a:sym typeface="Cambria"/>
              </a:rPr>
              <a:t>Energy and Matter</a:t>
            </a:r>
            <a:endParaRPr/>
          </a:p>
        </p:txBody>
      </p:sp>
      <p:sp>
        <p:nvSpPr>
          <p:cNvPr id="95" name="Google Shape;95;p1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6" name="Google Shape;96;p13"/>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97" name="Google Shape;97;p13"/>
          <p:cNvSpPr/>
          <p:nvPr/>
        </p:nvSpPr>
        <p:spPr>
          <a:xfrm>
            <a:off x="457200" y="2375638"/>
            <a:ext cx="8099542" cy="19543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MODEL</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Draw a plant and label the inputs and outputs of photosynthesis. Where should the labels for enzymes and light be placed?</a:t>
            </a:r>
            <a:endParaRPr/>
          </a:p>
        </p:txBody>
      </p:sp>
      <p:sp>
        <p:nvSpPr>
          <p:cNvPr id="98" name="Google Shape;98;p13"/>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1</a:t>
            </a:r>
            <a:endParaRPr/>
          </a:p>
        </p:txBody>
      </p:sp>
      <p:pic>
        <p:nvPicPr>
          <p:cNvPr descr="A drawing of a person&#10;&#10;Description automatically generated" id="99" name="Google Shape;99;p13"/>
          <p:cNvPicPr preferRelativeResize="0"/>
          <p:nvPr/>
        </p:nvPicPr>
        <p:blipFill rotWithShape="1">
          <a:blip r:embed="rId3">
            <a:alphaModFix/>
          </a:blip>
          <a:srcRect b="0" l="0" r="0" t="0"/>
          <a:stretch/>
        </p:blipFill>
        <p:spPr>
          <a:xfrm>
            <a:off x="8457360" y="318213"/>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4"/>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Matter and Energy in Photosynthesis</a:t>
            </a:r>
            <a:br>
              <a:rPr lang="en-US">
                <a:solidFill>
                  <a:srgbClr val="F2A900"/>
                </a:solidFill>
                <a:latin typeface="Cambria"/>
                <a:ea typeface="Cambria"/>
                <a:cs typeface="Cambria"/>
                <a:sym typeface="Cambria"/>
              </a:rPr>
            </a:br>
            <a:endParaRPr>
              <a:solidFill>
                <a:srgbClr val="00B050"/>
              </a:solidFill>
              <a:latin typeface="Cambria"/>
              <a:ea typeface="Cambria"/>
              <a:cs typeface="Cambria"/>
              <a:sym typeface="Cambria"/>
            </a:endParaRPr>
          </a:p>
        </p:txBody>
      </p:sp>
      <p:sp>
        <p:nvSpPr>
          <p:cNvPr id="107" name="Google Shape;107;p1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8" name="Google Shape;108;p14"/>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09" name="Google Shape;109;p14"/>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1</a:t>
            </a:r>
            <a:endParaRPr/>
          </a:p>
        </p:txBody>
      </p:sp>
      <p:sp>
        <p:nvSpPr>
          <p:cNvPr id="110" name="Google Shape;110;p14"/>
          <p:cNvSpPr txBox="1"/>
          <p:nvPr/>
        </p:nvSpPr>
        <p:spPr>
          <a:xfrm>
            <a:off x="967410" y="4880820"/>
            <a:ext cx="77526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In plant cells, light absorption and photosynthesis take place inside an organelle called a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chloroplast</a:t>
            </a:r>
            <a:r>
              <a:rPr lang="en-US" sz="2400">
                <a:solidFill>
                  <a:schemeClr val="dk1"/>
                </a:solidFill>
                <a:latin typeface="Cambria"/>
                <a:ea typeface="Cambria"/>
                <a:cs typeface="Cambria"/>
                <a:sym typeface="Cambria"/>
              </a:rPr>
              <a:t>. </a:t>
            </a:r>
            <a:br>
              <a:rPr lang="en-US" sz="2400">
                <a:solidFill>
                  <a:schemeClr val="dk1"/>
                </a:solidFill>
                <a:latin typeface="Cambria"/>
                <a:ea typeface="Cambria"/>
                <a:cs typeface="Cambria"/>
                <a:sym typeface="Cambria"/>
              </a:rPr>
            </a:br>
            <a:endParaRPr sz="2400">
              <a:solidFill>
                <a:schemeClr val="dk1"/>
              </a:solidFill>
              <a:latin typeface="Cambria"/>
              <a:ea typeface="Cambria"/>
              <a:cs typeface="Cambria"/>
              <a:sym typeface="Cambria"/>
            </a:endParaRPr>
          </a:p>
        </p:txBody>
      </p:sp>
      <p:pic>
        <p:nvPicPr>
          <p:cNvPr id="111" name="Google Shape;111;p14"/>
          <p:cNvPicPr preferRelativeResize="0"/>
          <p:nvPr/>
        </p:nvPicPr>
        <p:blipFill rotWithShape="1">
          <a:blip r:embed="rId4">
            <a:alphaModFix/>
          </a:blip>
          <a:srcRect b="0" l="0" r="0" t="0"/>
          <a:stretch/>
        </p:blipFill>
        <p:spPr>
          <a:xfrm>
            <a:off x="1344903" y="1056684"/>
            <a:ext cx="6454193" cy="362664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9" name="Google Shape;119;p15"/>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Matter and Energy in Photosynthesis </a:t>
            </a:r>
            <a:endParaRPr/>
          </a:p>
        </p:txBody>
      </p:sp>
      <p:sp>
        <p:nvSpPr>
          <p:cNvPr id="120" name="Google Shape;120;p15"/>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1</a:t>
            </a:r>
            <a:endParaRPr/>
          </a:p>
        </p:txBody>
      </p:sp>
      <p:pic>
        <p:nvPicPr>
          <p:cNvPr id="121" name="Google Shape;121;p15"/>
          <p:cNvPicPr preferRelativeResize="0"/>
          <p:nvPr/>
        </p:nvPicPr>
        <p:blipFill rotWithShape="1">
          <a:blip r:embed="rId3">
            <a:alphaModFix/>
          </a:blip>
          <a:srcRect b="0" l="0" r="0" t="0"/>
          <a:stretch/>
        </p:blipFill>
        <p:spPr>
          <a:xfrm>
            <a:off x="1571188" y="946253"/>
            <a:ext cx="6001623" cy="4502805"/>
          </a:xfrm>
          <a:prstGeom prst="rect">
            <a:avLst/>
          </a:prstGeom>
          <a:noFill/>
          <a:ln>
            <a:noFill/>
          </a:ln>
        </p:spPr>
      </p:pic>
      <p:sp>
        <p:nvSpPr>
          <p:cNvPr id="122" name="Google Shape;122;p15"/>
          <p:cNvSpPr txBox="1"/>
          <p:nvPr/>
        </p:nvSpPr>
        <p:spPr>
          <a:xfrm>
            <a:off x="798251" y="5488797"/>
            <a:ext cx="7659110" cy="845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Chemosynthesis is the process of using chemical energy to make sugars from carbon dioxide for energy storage.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0" name="Google Shape;130;p16"/>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Matter and Energy in Photosynthesis </a:t>
            </a:r>
            <a:endParaRPr/>
          </a:p>
        </p:txBody>
      </p:sp>
      <p:sp>
        <p:nvSpPr>
          <p:cNvPr id="131" name="Google Shape;131;p16"/>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1</a:t>
            </a:r>
            <a:endParaRPr/>
          </a:p>
        </p:txBody>
      </p:sp>
      <p:pic>
        <p:nvPicPr>
          <p:cNvPr descr="A drawing of a person&#10;&#10;Description automatically generated" id="132" name="Google Shape;132;p16"/>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133" name="Google Shape;133;p16"/>
          <p:cNvSpPr txBox="1"/>
          <p:nvPr/>
        </p:nvSpPr>
        <p:spPr>
          <a:xfrm>
            <a:off x="742445" y="2583100"/>
            <a:ext cx="765911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MODEL</a:t>
            </a:r>
            <a:br>
              <a:rPr b="1" lang="en-US" sz="2400">
                <a:solidFill>
                  <a:schemeClr val="dk1"/>
                </a:solidFill>
                <a:latin typeface="Cambria"/>
                <a:ea typeface="Cambria"/>
                <a:cs typeface="Cambria"/>
                <a:sym typeface="Cambria"/>
              </a:rPr>
            </a:br>
            <a:br>
              <a:rPr b="1" lang="en-US" sz="2400">
                <a:solidFill>
                  <a:schemeClr val="dk1"/>
                </a:solidFill>
                <a:latin typeface="Cambria"/>
                <a:ea typeface="Cambria"/>
                <a:cs typeface="Cambria"/>
                <a:sym typeface="Cambria"/>
              </a:rPr>
            </a:br>
            <a:r>
              <a:rPr b="1" lang="en-US" sz="2400">
                <a:solidFill>
                  <a:schemeClr val="dk1"/>
                </a:solidFill>
                <a:latin typeface="Cambria"/>
                <a:ea typeface="Cambria"/>
                <a:cs typeface="Cambria"/>
                <a:sym typeface="Cambria"/>
              </a:rPr>
              <a:t>Make a graphic organizer to compare the inputs and outputs for chemosynthesis and for photosynthesis.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MH_PPT_TemplateF">
  <a:themeElements>
    <a:clrScheme name="HMH">
      <a:dk1>
        <a:srgbClr val="54585A"/>
      </a:dk1>
      <a:lt1>
        <a:srgbClr val="FFFFFF"/>
      </a:lt1>
      <a:dk2>
        <a:srgbClr val="F2A900"/>
      </a:dk2>
      <a:lt2>
        <a:srgbClr val="898D8D"/>
      </a:lt2>
      <a:accent1>
        <a:srgbClr val="6F83C1"/>
      </a:accent1>
      <a:accent2>
        <a:srgbClr val="CE3D95"/>
      </a:accent2>
      <a:accent3>
        <a:srgbClr val="00A8C8"/>
      </a:accent3>
      <a:accent4>
        <a:srgbClr val="EF4E45"/>
      </a:accent4>
      <a:accent5>
        <a:srgbClr val="B2B935"/>
      </a:accent5>
      <a:accent6>
        <a:srgbClr val="ED2C67"/>
      </a:accent6>
      <a:hlink>
        <a:srgbClr val="F48132"/>
      </a:hlink>
      <a:folHlink>
        <a:srgbClr val="72BE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